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9"/>
  </p:notesMasterIdLst>
  <p:sldIdLst>
    <p:sldId id="256" r:id="rId2"/>
    <p:sldId id="259" r:id="rId3"/>
    <p:sldId id="264" r:id="rId4"/>
    <p:sldId id="265" r:id="rId5"/>
    <p:sldId id="261" r:id="rId6"/>
    <p:sldId id="257" r:id="rId7"/>
    <p:sldId id="258" r:id="rId8"/>
  </p:sldIdLst>
  <p:sldSz cx="9144000" cy="6858000" type="screen4x3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0695592-E41E-4705-9590-3D0DD0BE8E84}">
          <p14:sldIdLst>
            <p14:sldId id="256"/>
            <p14:sldId id="259"/>
            <p14:sldId id="264"/>
            <p14:sldId id="265"/>
            <p14:sldId id="261"/>
            <p14:sldId id="257"/>
            <p14:sldId id="258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359" autoAdjust="0"/>
  </p:normalViewPr>
  <p:slideViewPr>
    <p:cSldViewPr snapToGrid="0">
      <p:cViewPr varScale="1">
        <p:scale>
          <a:sx n="70" d="100"/>
          <a:sy n="70" d="100"/>
        </p:scale>
        <p:origin x="-4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2B2E3-905E-4437-BCD0-44FC8A201E4C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6" y="4751579"/>
            <a:ext cx="5438464" cy="38877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9985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098" y="9379985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64329-293C-44E4-9015-9F7AC8E16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65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B905-6CC2-43B9-B228-3D74764E401B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3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AE34-9594-4EC5-9CF5-F37806189511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C649-8085-4561-8B49-BE96E117AF47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3614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C476-6549-40BD-B16E-BE0DC0920350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3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514B6-8215-4ACC-8D19-AE3B1113DE23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647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BC5-11A6-4821-B062-1B134A33E24F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02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3553-9ADA-43A5-93EF-6F0F0FDF3865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89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CC5-A777-4C0C-BFAB-B2DB9407B0E1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8B0A-B0BC-4D15-B1D5-9DD51796F621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9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6B44-B0D7-41E4-965E-7C877491B2D3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68D6-5E2C-4A2B-9663-E026F3519043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6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38C3-0088-46B8-9890-DBB0352DB714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9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E9A5-B48F-464A-A6BA-7C51F0D73587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3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B04-C7F9-4907-874F-10F957642DA2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7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9C8A-925E-4832-A628-471E2C530559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0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17AC-9CC1-4037-AA73-3AC6168C3D75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5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4FBE3-AF17-4160-A9EF-80D9CA57F1F7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3878" y="2633215"/>
            <a:ext cx="3562015" cy="30051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1092" y="340650"/>
            <a:ext cx="8742908" cy="24613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75" dirty="0">
                <a:solidFill>
                  <a:srgbClr val="FF0000"/>
                </a:solidFill>
              </a:rPr>
              <a:t>ГАУ МО «Центрлесхоз»</a:t>
            </a:r>
            <a:br>
              <a:rPr lang="ru-RU" sz="3675" dirty="0">
                <a:solidFill>
                  <a:srgbClr val="FF0000"/>
                </a:solidFill>
              </a:rPr>
            </a:br>
            <a:r>
              <a:rPr lang="ru-RU" sz="3675" dirty="0" smtClean="0">
                <a:solidFill>
                  <a:srgbClr val="FF0000"/>
                </a:solidFill>
              </a:rPr>
              <a:t>реализует </a:t>
            </a:r>
            <a:r>
              <a:rPr lang="ru-RU" sz="4000" dirty="0" smtClean="0">
                <a:solidFill>
                  <a:srgbClr val="FF0000"/>
                </a:solidFill>
              </a:rPr>
              <a:t>растения </a:t>
            </a:r>
            <a:r>
              <a:rPr lang="ru-RU" sz="4000" dirty="0">
                <a:solidFill>
                  <a:srgbClr val="FF0000"/>
                </a:solidFill>
              </a:rPr>
              <a:t>для новогодних и рождественских праздников</a:t>
            </a:r>
            <a:r>
              <a:rPr lang="ru-RU" sz="3675" dirty="0" smtClean="0">
                <a:solidFill>
                  <a:srgbClr val="FF0000"/>
                </a:solidFill>
              </a:rPr>
              <a:t/>
            </a:r>
            <a:br>
              <a:rPr lang="ru-RU" sz="3675" dirty="0" smtClean="0">
                <a:solidFill>
                  <a:srgbClr val="FF0000"/>
                </a:solidFill>
              </a:rPr>
            </a:br>
            <a:r>
              <a:rPr lang="ru-RU" sz="3675" dirty="0" smtClean="0">
                <a:solidFill>
                  <a:srgbClr val="FF0000"/>
                </a:solidFill>
              </a:rPr>
              <a:t>из </a:t>
            </a:r>
            <a:r>
              <a:rPr lang="ru-RU" sz="3675" dirty="0">
                <a:solidFill>
                  <a:srgbClr val="FF0000"/>
                </a:solidFill>
              </a:rPr>
              <a:t>лесных </a:t>
            </a:r>
            <a:r>
              <a:rPr lang="ru-RU" sz="3675" dirty="0" smtClean="0">
                <a:solidFill>
                  <a:srgbClr val="FF0000"/>
                </a:solidFill>
              </a:rPr>
              <a:t>питомников Московской области </a:t>
            </a:r>
            <a:r>
              <a:rPr lang="ru-RU" sz="3675" dirty="0"/>
              <a:t/>
            </a:r>
            <a:br>
              <a:rPr lang="ru-RU" sz="3675" dirty="0"/>
            </a:br>
            <a:endParaRPr lang="ru-RU" sz="3675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49815" y="3553558"/>
            <a:ext cx="1105687" cy="11644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4421" y="2770999"/>
            <a:ext cx="3639477" cy="27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813" y="4145158"/>
            <a:ext cx="6447501" cy="2078767"/>
          </a:xfrm>
        </p:spPr>
        <p:txBody>
          <a:bodyPr>
            <a:norm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6077" y="1092016"/>
            <a:ext cx="6596419" cy="28705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16.12.2023 по 31.12.2023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10:00 до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125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953" y="190250"/>
            <a:ext cx="6347713" cy="1320800"/>
          </a:xfrm>
        </p:spPr>
        <p:txBody>
          <a:bodyPr/>
          <a:lstStyle/>
          <a:p>
            <a:r>
              <a:rPr lang="ru-RU" dirty="0" smtClean="0"/>
              <a:t>По ценам ниже рыночных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624379"/>
              </p:ext>
            </p:extLst>
          </p:nvPr>
        </p:nvGraphicFramePr>
        <p:xfrm>
          <a:off x="789203" y="787622"/>
          <a:ext cx="8007067" cy="5658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223">
                  <a:extLst>
                    <a:ext uri="{9D8B030D-6E8A-4147-A177-3AD203B41FA5}">
                      <a16:colId xmlns="" xmlns:a16="http://schemas.microsoft.com/office/drawing/2014/main" val="1559627867"/>
                    </a:ext>
                  </a:extLst>
                </a:gridCol>
                <a:gridCol w="2274864">
                  <a:extLst>
                    <a:ext uri="{9D8B030D-6E8A-4147-A177-3AD203B41FA5}">
                      <a16:colId xmlns="" xmlns:a16="http://schemas.microsoft.com/office/drawing/2014/main" val="2534872120"/>
                    </a:ext>
                  </a:extLst>
                </a:gridCol>
                <a:gridCol w="2044044">
                  <a:extLst>
                    <a:ext uri="{9D8B030D-6E8A-4147-A177-3AD203B41FA5}">
                      <a16:colId xmlns="" xmlns:a16="http://schemas.microsoft.com/office/drawing/2014/main" val="1665582468"/>
                    </a:ext>
                  </a:extLst>
                </a:gridCol>
                <a:gridCol w="2207936">
                  <a:extLst>
                    <a:ext uri="{9D8B030D-6E8A-4147-A177-3AD203B41FA5}">
                      <a16:colId xmlns="" xmlns:a16="http://schemas.microsoft.com/office/drawing/2014/main" val="250509120"/>
                    </a:ext>
                  </a:extLst>
                </a:gridCol>
              </a:tblGrid>
              <a:tr h="15319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Высота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Ель обыкновенная (Дмитровский и Сергиево-Посадский питомники),</a:t>
                      </a:r>
                    </a:p>
                    <a:p>
                      <a:r>
                        <a:rPr lang="ru-RU" dirty="0" smtClean="0"/>
                        <a:t> 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Цена,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руб.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Ель колючая (Сергиево-Посадский питомник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Цена, </a:t>
                      </a:r>
                      <a:r>
                        <a:rPr lang="ru-RU" dirty="0" err="1" smtClean="0">
                          <a:solidFill>
                            <a:srgbClr val="FF0000"/>
                          </a:solidFill>
                        </a:rPr>
                        <a:t>руб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Сосна обыкновенная (Сергиево-Посадский</a:t>
                      </a:r>
                      <a:r>
                        <a:rPr lang="ru-RU" baseline="0" dirty="0" smtClean="0"/>
                        <a:t> питомник)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Цена, руб.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206683"/>
                  </a:ext>
                </a:extLst>
              </a:tr>
              <a:tr h="431570">
                <a:tc>
                  <a:txBody>
                    <a:bodyPr/>
                    <a:lstStyle/>
                    <a:p>
                      <a:r>
                        <a:rPr lang="ru-RU" dirty="0" smtClean="0"/>
                        <a:t>До 1,0м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65016685"/>
                  </a:ext>
                </a:extLst>
              </a:tr>
              <a:tr h="431570">
                <a:tc>
                  <a:txBody>
                    <a:bodyPr/>
                    <a:lstStyle/>
                    <a:p>
                      <a:r>
                        <a:rPr lang="ru-RU" dirty="0" smtClean="0"/>
                        <a:t>1,1-1,25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1 350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2552668"/>
                  </a:ext>
                </a:extLst>
              </a:tr>
              <a:tr h="43157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1,26-</a:t>
                      </a:r>
                      <a:r>
                        <a:rPr lang="ru-RU" baseline="0" dirty="0" smtClean="0"/>
                        <a:t> 1,5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3931598"/>
                  </a:ext>
                </a:extLst>
              </a:tr>
              <a:tr h="390688">
                <a:tc>
                  <a:txBody>
                    <a:bodyPr/>
                    <a:lstStyle/>
                    <a:p>
                      <a:r>
                        <a:rPr lang="ru-RU" dirty="0" smtClean="0"/>
                        <a:t>1,51-1,75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1 050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2 150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870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02418451"/>
                  </a:ext>
                </a:extLst>
              </a:tr>
              <a:tr h="431570">
                <a:tc>
                  <a:txBody>
                    <a:bodyPr/>
                    <a:lstStyle/>
                    <a:p>
                      <a:r>
                        <a:rPr lang="ru-RU" dirty="0" smtClean="0"/>
                        <a:t>1,76-2,0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1 440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2 760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1 200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5509925"/>
                  </a:ext>
                </a:extLst>
              </a:tr>
              <a:tr h="470963">
                <a:tc>
                  <a:txBody>
                    <a:bodyPr/>
                    <a:lstStyle/>
                    <a:p>
                      <a:r>
                        <a:rPr lang="ru-RU" dirty="0" smtClean="0"/>
                        <a:t>2,1-2,25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2 220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3 480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2 100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6242644"/>
                  </a:ext>
                </a:extLst>
              </a:tr>
              <a:tr h="431570">
                <a:tc>
                  <a:txBody>
                    <a:bodyPr/>
                    <a:lstStyle/>
                    <a:p>
                      <a:r>
                        <a:rPr lang="ru-RU" dirty="0" smtClean="0"/>
                        <a:t>2,26-3,0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4 200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1589139"/>
                  </a:ext>
                </a:extLst>
              </a:tr>
              <a:tr h="469828">
                <a:tc>
                  <a:txBody>
                    <a:bodyPr/>
                    <a:lstStyle/>
                    <a:p>
                      <a:r>
                        <a:rPr lang="ru-RU" dirty="0" smtClean="0"/>
                        <a:t>3,1-4,0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5 400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14 400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5 400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77939106"/>
                  </a:ext>
                </a:extLst>
              </a:tr>
              <a:tr h="431570">
                <a:tc>
                  <a:txBody>
                    <a:bodyPr/>
                    <a:lstStyle/>
                    <a:p>
                      <a:r>
                        <a:rPr lang="ru-RU" dirty="0" smtClean="0"/>
                        <a:t>4,1-6,0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12 600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12 600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58324210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8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9397" y="286593"/>
            <a:ext cx="515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Деревья выше 6,0 м 35 000 руб. за 1 дерево.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9397" y="2348131"/>
            <a:ext cx="601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Срез дерева силами и инструментами продавца, </a:t>
            </a:r>
          </a:p>
          <a:p>
            <a:r>
              <a:rPr lang="ru-RU" dirty="0" smtClean="0"/>
              <a:t>упаковка  – плюс 150 </a:t>
            </a:r>
            <a:r>
              <a:rPr lang="ru-RU" dirty="0" err="1" smtClean="0"/>
              <a:t>руб</a:t>
            </a:r>
            <a:r>
              <a:rPr lang="ru-RU" dirty="0" smtClean="0"/>
              <a:t>, за 1 дерево высотой до 3 м.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856365"/>
              </p:ext>
            </p:extLst>
          </p:nvPr>
        </p:nvGraphicFramePr>
        <p:xfrm>
          <a:off x="579818" y="3844969"/>
          <a:ext cx="6641207" cy="203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194">
                  <a:extLst>
                    <a:ext uri="{9D8B030D-6E8A-4147-A177-3AD203B41FA5}">
                      <a16:colId xmlns="" xmlns:a16="http://schemas.microsoft.com/office/drawing/2014/main" val="1260096975"/>
                    </a:ext>
                  </a:extLst>
                </a:gridCol>
                <a:gridCol w="1813409">
                  <a:extLst>
                    <a:ext uri="{9D8B030D-6E8A-4147-A177-3AD203B41FA5}">
                      <a16:colId xmlns="" xmlns:a16="http://schemas.microsoft.com/office/drawing/2014/main" val="1336297852"/>
                    </a:ext>
                  </a:extLst>
                </a:gridCol>
                <a:gridCol w="1414531">
                  <a:extLst>
                    <a:ext uri="{9D8B030D-6E8A-4147-A177-3AD203B41FA5}">
                      <a16:colId xmlns="" xmlns:a16="http://schemas.microsoft.com/office/drawing/2014/main" val="3081858493"/>
                    </a:ext>
                  </a:extLst>
                </a:gridCol>
                <a:gridCol w="1906073">
                  <a:extLst>
                    <a:ext uri="{9D8B030D-6E8A-4147-A177-3AD203B41FA5}">
                      <a16:colId xmlns="" xmlns:a16="http://schemas.microsoft.com/office/drawing/2014/main" val="2551035048"/>
                    </a:ext>
                  </a:extLst>
                </a:gridCol>
              </a:tblGrid>
              <a:tr h="818429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Ель обыкновенная, </a:t>
                      </a:r>
                      <a:r>
                        <a:rPr lang="ru-RU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Ель колючая, </a:t>
                      </a:r>
                      <a:r>
                        <a:rPr lang="ru-RU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Сосна обыкновенная, </a:t>
                      </a:r>
                      <a:r>
                        <a:rPr lang="ru-RU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57679202"/>
                  </a:ext>
                </a:extLst>
              </a:tr>
              <a:tr h="5601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</a:t>
                      </a:r>
                      <a:r>
                        <a:rPr lang="ru-RU" dirty="0" err="1" smtClean="0"/>
                        <a:t>шт</a:t>
                      </a:r>
                      <a:r>
                        <a:rPr lang="ru-RU" dirty="0" smtClean="0"/>
                        <a:t> (ветка)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5132170"/>
                  </a:ext>
                </a:extLst>
              </a:tr>
              <a:tr h="5601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1м</a:t>
                      </a:r>
                      <a:r>
                        <a:rPr lang="ru-RU" sz="1800" b="1" dirty="0" smtClean="0"/>
                        <a:t>³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2 040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2 880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1440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609603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53134" y="3172189"/>
            <a:ext cx="590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Цены на реализацию хвойного лапника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818" y="844354"/>
            <a:ext cx="63979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 покупке нескольких штук предоставляется скидка:</a:t>
            </a:r>
          </a:p>
          <a:p>
            <a:r>
              <a:rPr lang="ru-RU" dirty="0" smtClean="0"/>
              <a:t>От 3 до 5 штук -5%</a:t>
            </a:r>
          </a:p>
          <a:p>
            <a:r>
              <a:rPr lang="ru-RU" dirty="0" smtClean="0"/>
              <a:t>От 6 до 10 штук – 8%</a:t>
            </a:r>
          </a:p>
          <a:p>
            <a:r>
              <a:rPr lang="ru-RU" dirty="0" smtClean="0"/>
              <a:t>От 10 штук -10%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02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Алгоритм действий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2082348"/>
            <a:ext cx="6447501" cy="291058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созванивается с инженером питомника, для уточнения времени отпуска растений.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приезжает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питомник.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 питомника ГАУ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«Центрлесхоз» совместно с покупателем производят осмотр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питомнике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выбирает понравившееся растение.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по средством мобильного банка производит оплату.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совместно с сотрудником питомника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ГАУ МО «Центрлесхоз»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производят спил и  увязку понравившегося растения.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Покупателю выдается накладная.</a:t>
            </a:r>
          </a:p>
          <a:p>
            <a:pPr algn="ctr"/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407" y="294304"/>
            <a:ext cx="6447501" cy="990600"/>
          </a:xfrm>
        </p:spPr>
        <p:txBody>
          <a:bodyPr/>
          <a:lstStyle/>
          <a:p>
            <a:pPr algn="ctr"/>
            <a:r>
              <a:rPr lang="ru-RU" dirty="0" smtClean="0"/>
              <a:t>     Дмитровский питомник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762" y="2532496"/>
            <a:ext cx="5258474" cy="3088579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496" y="1188878"/>
            <a:ext cx="5935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56.316254, 37.525118</a:t>
            </a: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Дмитров ул. Сосновая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 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Контактное лицо: Инженер питомника – Хренова Галина Николаевна </a:t>
            </a: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8-916-477-89-58</a:t>
            </a:r>
          </a:p>
        </p:txBody>
      </p:sp>
    </p:spTree>
    <p:extLst>
      <p:ext uri="{BB962C8B-B14F-4D97-AF65-F5344CB8AC3E}">
        <p14:creationId xmlns:p14="http://schemas.microsoft.com/office/powerpoint/2010/main" val="17202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477" y="248833"/>
            <a:ext cx="6492440" cy="5099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Сергиево-Посадский питомник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798" y="2319956"/>
            <a:ext cx="5320940" cy="334216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6907" y="973832"/>
            <a:ext cx="62530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56.347114, 38.165364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Сергиев Посад, Поселок лесхоза, Улица базисный питомник дом 10 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Контактное лицо: Инженер питомника –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8-915-234-73-38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89278</TotalTime>
  <Words>327</Words>
  <Application>Microsoft Office PowerPoint</Application>
  <PresentationFormat>Экран (4:3)</PresentationFormat>
  <Paragraphs>92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         ГАУ МО «Центрлесхоз» реализует растения для новогодних и рождественских праздников из лесных питомников Московской области  </vt:lpstr>
      <vt:lpstr> Ежедневно   с 16.12.2023 по 31.12.2023     с 10:00 до 15:00 </vt:lpstr>
      <vt:lpstr>По ценам ниже рыночных</vt:lpstr>
      <vt:lpstr>Презентация PowerPoint</vt:lpstr>
      <vt:lpstr>Алгоритм действий </vt:lpstr>
      <vt:lpstr>     Дмитровский питомник</vt:lpstr>
      <vt:lpstr>Сергиево-Посадский питомник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новогодних елей</dc:title>
  <dc:creator>Свободина Анастасия Евгеньевна</dc:creator>
  <cp:lastModifiedBy>User</cp:lastModifiedBy>
  <cp:revision>102</cp:revision>
  <cp:lastPrinted>2023-12-07T09:35:32Z</cp:lastPrinted>
  <dcterms:created xsi:type="dcterms:W3CDTF">2020-12-01T08:23:34Z</dcterms:created>
  <dcterms:modified xsi:type="dcterms:W3CDTF">2023-12-07T12:34:18Z</dcterms:modified>
</cp:coreProperties>
</file>